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7" r:id="rId1"/>
  </p:sldMasterIdLst>
  <p:sldIdLst>
    <p:sldId id="256" r:id="rId2"/>
    <p:sldId id="271" r:id="rId3"/>
    <p:sldId id="270" r:id="rId4"/>
    <p:sldId id="257" r:id="rId5"/>
    <p:sldId id="258" r:id="rId6"/>
    <p:sldId id="259" r:id="rId7"/>
    <p:sldId id="260" r:id="rId8"/>
    <p:sldId id="262" r:id="rId9"/>
    <p:sldId id="274" r:id="rId10"/>
    <p:sldId id="265" r:id="rId11"/>
    <p:sldId id="272" r:id="rId12"/>
    <p:sldId id="273" r:id="rId13"/>
    <p:sldId id="261" r:id="rId14"/>
    <p:sldId id="263" r:id="rId15"/>
    <p:sldId id="264" r:id="rId16"/>
    <p:sldId id="267" r:id="rId17"/>
    <p:sldId id="266" r:id="rId18"/>
    <p:sldId id="268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BB07B8B-B144-4756-BD8A-0C9CF16A832B}">
          <p14:sldIdLst>
            <p14:sldId id="256"/>
            <p14:sldId id="271"/>
            <p14:sldId id="270"/>
            <p14:sldId id="257"/>
            <p14:sldId id="258"/>
            <p14:sldId id="259"/>
            <p14:sldId id="260"/>
            <p14:sldId id="262"/>
            <p14:sldId id="274"/>
            <p14:sldId id="265"/>
            <p14:sldId id="272"/>
            <p14:sldId id="273"/>
            <p14:sldId id="261"/>
            <p14:sldId id="263"/>
            <p14:sldId id="264"/>
            <p14:sldId id="267"/>
            <p14:sldId id="266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fremov, Dmitry" initials="ED" lastIdx="1" clrIdx="0">
    <p:extLst>
      <p:ext uri="{19B8F6BF-5375-455C-9EA6-DF929625EA0E}">
        <p15:presenceInfo xmlns:p15="http://schemas.microsoft.com/office/powerpoint/2012/main" userId="S-1-5-21-329068152-1454471165-1417001333-70995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1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03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11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522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211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449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85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33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59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29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3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69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7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39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820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6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AF65-AD04-4542-BDB0-ACBD2F384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8689" y="812801"/>
            <a:ext cx="8574622" cy="2616199"/>
          </a:xfrm>
        </p:spPr>
        <p:txBody>
          <a:bodyPr anchor="ctr">
            <a:normAutofit fontScale="90000"/>
          </a:bodyPr>
          <a:lstStyle/>
          <a:p>
            <a:r>
              <a:rPr lang="ru-RU" dirty="0"/>
              <a:t>Электронные очереди. Алгоритмы управления электронными очередями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03EBC-1A46-42FA-AA65-15C39016F4BC}"/>
              </a:ext>
            </a:extLst>
          </p:cNvPr>
          <p:cNvSpPr txBox="1"/>
          <p:nvPr/>
        </p:nvSpPr>
        <p:spPr>
          <a:xfrm>
            <a:off x="5591175" y="5026354"/>
            <a:ext cx="5947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Подготовил</a:t>
            </a:r>
            <a:r>
              <a:rPr lang="en-US" sz="2000" dirty="0"/>
              <a:t>:</a:t>
            </a:r>
            <a:r>
              <a:rPr lang="ru-RU" sz="2000" dirty="0"/>
              <a:t> Ефремов Дмитрий Александрович</a:t>
            </a:r>
          </a:p>
          <a:p>
            <a:r>
              <a:rPr lang="ru-RU" sz="2000" dirty="0"/>
              <a:t>Научный руководитель</a:t>
            </a:r>
            <a:r>
              <a:rPr lang="en-US" sz="2000" dirty="0"/>
              <a:t>: </a:t>
            </a:r>
            <a:r>
              <a:rPr lang="ru-RU" sz="2000" dirty="0"/>
              <a:t>Сидорова Оксана Игоревна</a:t>
            </a:r>
          </a:p>
        </p:txBody>
      </p:sp>
    </p:spTree>
    <p:extLst>
      <p:ext uri="{BB962C8B-B14F-4D97-AF65-F5344CB8AC3E}">
        <p14:creationId xmlns:p14="http://schemas.microsoft.com/office/powerpoint/2010/main" val="4104325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471" y="0"/>
            <a:ext cx="10067828" cy="1726504"/>
          </a:xfrm>
        </p:spPr>
        <p:txBody>
          <a:bodyPr/>
          <a:lstStyle/>
          <a:p>
            <a:pPr algn="ctr"/>
            <a:r>
              <a:rPr lang="ru-RU" dirty="0"/>
              <a:t>Насколько эффективно разделять очередь?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881" y="1345903"/>
            <a:ext cx="9347529" cy="2470257"/>
          </a:xfrm>
        </p:spPr>
        <p:txBody>
          <a:bodyPr>
            <a:normAutofit lnSpcReduction="10000"/>
          </a:bodyPr>
          <a:lstStyle/>
          <a:p>
            <a:r>
              <a:rPr lang="ru-RU" dirty="0">
                <a:effectLst/>
              </a:rPr>
              <a:t>Для сравнения и определения эффективности рассмотрим 2 реализации очереди (обычная монотонная и </a:t>
            </a:r>
            <a:r>
              <a:rPr lang="en-US" dirty="0">
                <a:effectLst/>
              </a:rPr>
              <a:t>c </a:t>
            </a:r>
            <a:r>
              <a:rPr lang="ru-RU" dirty="0">
                <a:effectLst/>
              </a:rPr>
              <a:t>возможностью сепарации), одинаковое фиксированное количество точек обслуживания и одинаковое время моделирования.</a:t>
            </a:r>
            <a:endParaRPr lang="en-US" dirty="0">
              <a:effectLst/>
            </a:endParaRPr>
          </a:p>
          <a:p>
            <a:r>
              <a:rPr lang="ru-RU" dirty="0">
                <a:effectLst/>
              </a:rPr>
              <a:t>4 точки обслуживания</a:t>
            </a:r>
          </a:p>
          <a:p>
            <a:r>
              <a:rPr lang="ru-RU" dirty="0">
                <a:effectLst/>
              </a:rPr>
              <a:t>Рабочий день 10 часов</a:t>
            </a:r>
            <a:endParaRPr lang="en-US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86FAD-8016-4182-9886-410F3AD10B70}"/>
              </a:ext>
            </a:extLst>
          </p:cNvPr>
          <p:cNvSpPr txBox="1"/>
          <p:nvPr/>
        </p:nvSpPr>
        <p:spPr>
          <a:xfrm>
            <a:off x="3255736" y="3768212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Монотонная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47588-E9AE-44C3-BF87-D6121F6B9676}"/>
              </a:ext>
            </a:extLst>
          </p:cNvPr>
          <p:cNvSpPr txBox="1"/>
          <p:nvPr/>
        </p:nvSpPr>
        <p:spPr>
          <a:xfrm>
            <a:off x="8159302" y="3774180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Сепаративная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05246-2B3A-43A4-BBEE-3E441D3C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083" y="4137544"/>
            <a:ext cx="4599181" cy="22673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32BB85-E8E2-4371-90A5-3D33B46F9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53" y="4137544"/>
            <a:ext cx="4645002" cy="226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7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1867F-BA29-49EF-9BF7-02D83C59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11" y="0"/>
            <a:ext cx="10018713" cy="1752599"/>
          </a:xfrm>
        </p:spPr>
        <p:txBody>
          <a:bodyPr/>
          <a:lstStyle/>
          <a:p>
            <a:r>
              <a:rPr lang="ru-RU" dirty="0"/>
              <a:t>Выбор средств для разработки СУЭО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7BC55-A4B5-4E5C-81BE-56A627278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511" y="1343609"/>
            <a:ext cx="10224051" cy="3517640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Для разработки программного обеспечения был выбран язык </a:t>
            </a:r>
            <a:r>
              <a:rPr lang="en-US" dirty="0"/>
              <a:t>Python</a:t>
            </a:r>
            <a:r>
              <a:rPr lang="ru-RU" dirty="0"/>
              <a:t>. В последнее время данный язык все чаще используется для анализа данных, как в науке, так и коммерческой сфере. Этому способствуют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ru-RU" sz="2300" dirty="0"/>
              <a:t>1) простота языка, </a:t>
            </a:r>
            <a:endParaRPr lang="en-US" sz="2300" dirty="0"/>
          </a:p>
          <a:p>
            <a:pPr marL="0" indent="0">
              <a:buNone/>
            </a:pPr>
            <a:r>
              <a:rPr lang="ru-RU" sz="2300" dirty="0"/>
              <a:t>2) работа с большими объемами данных,</a:t>
            </a:r>
          </a:p>
          <a:p>
            <a:pPr marL="0" indent="0">
              <a:buNone/>
            </a:pPr>
            <a:r>
              <a:rPr lang="ru-RU" sz="2300" dirty="0"/>
              <a:t>3) возможность использования библиотек для машинного обучения </a:t>
            </a:r>
            <a:endParaRPr lang="en-US" sz="2300" dirty="0"/>
          </a:p>
          <a:p>
            <a:pPr marL="0" indent="0">
              <a:buNone/>
            </a:pPr>
            <a:r>
              <a:rPr lang="ru-RU" dirty="0"/>
              <a:t>4) простые этапы для визуализации данных, а также большое разнообразие открытых библиотек.</a:t>
            </a:r>
          </a:p>
          <a:p>
            <a:pPr marL="0" indent="0">
              <a:buNone/>
            </a:pPr>
            <a:r>
              <a:rPr lang="ru-RU" dirty="0"/>
              <a:t>5) Кроссплатформенность - позволяет запускать программу на различных ОС. </a:t>
            </a:r>
          </a:p>
          <a:p>
            <a:r>
              <a:rPr lang="ru-RU" dirty="0"/>
              <a:t>В совокупности с базой данных </a:t>
            </a:r>
            <a:r>
              <a:rPr lang="en-US" dirty="0"/>
              <a:t>SQLite</a:t>
            </a:r>
            <a:r>
              <a:rPr lang="ru-RU" dirty="0"/>
              <a:t>, данный тандем способен полноценно продемонстрировать отличия моделей, их поведение, быстродействие и отобразить все данные на графиках.</a:t>
            </a:r>
          </a:p>
          <a:p>
            <a:r>
              <a:rPr lang="ru-RU" dirty="0"/>
              <a:t>В качестве хранилища данных была выбрана база данных </a:t>
            </a:r>
            <a:r>
              <a:rPr lang="en-US" dirty="0"/>
              <a:t>SQLite</a:t>
            </a:r>
            <a:r>
              <a:rPr lang="ru-RU" dirty="0"/>
              <a:t>, так как она способна в кротчайшие сроки предоставить нужный функционал для разработки.</a:t>
            </a:r>
          </a:p>
        </p:txBody>
      </p:sp>
      <p:pic>
        <p:nvPicPr>
          <p:cNvPr id="1028" name="Picture 4" descr="https://vyborg-cdo.ru/wp-content/uploads/2016/09/Python.png">
            <a:extLst>
              <a:ext uri="{FF2B5EF4-FFF2-40B4-BE49-F238E27FC236}">
                <a16:creationId xmlns:a16="http://schemas.microsoft.com/office/drawing/2014/main" id="{9DA178F6-E2A2-4544-AE9A-5F42C9A5F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969" y="4768135"/>
            <a:ext cx="2023188" cy="202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ickker.net/wp-content/uploads/2018/05/sqlite.png">
            <a:extLst>
              <a:ext uri="{FF2B5EF4-FFF2-40B4-BE49-F238E27FC236}">
                <a16:creationId xmlns:a16="http://schemas.microsoft.com/office/drawing/2014/main" id="{3E00F607-70F9-4874-B0F9-CE7856FD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574" y="4112855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iki.guildwars.com/images/thumb/8/8a/User_Neyira_sig.svg/6000px-User_Neyira_sig.svg.png">
            <a:extLst>
              <a:ext uri="{FF2B5EF4-FFF2-40B4-BE49-F238E27FC236}">
                <a16:creationId xmlns:a16="http://schemas.microsoft.com/office/drawing/2014/main" id="{1122A9B6-1C6E-4188-A6AF-FA704C023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690" y="5238554"/>
            <a:ext cx="1082351" cy="10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604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0705-26AA-470C-A54F-20D9F91BB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Краткая блок схема</a:t>
            </a:r>
            <a:r>
              <a:rPr lang="en-US" dirty="0"/>
              <a:t> </a:t>
            </a:r>
            <a:r>
              <a:rPr lang="ru-RU" dirty="0"/>
              <a:t>программы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C10F2B-CBCE-46A6-9B2E-80215E82C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D68A4E-BEC8-4560-B790-DA7400E5C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678" y="2666999"/>
            <a:ext cx="81819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20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система прогнозирования времени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>
                <a:effectLst/>
              </a:rPr>
              <a:t>Система прогнозирования представляет собой алгоритм, который основываясь на данных, полученых в результате подготовки к использованию, предоставляет время исполнения заявки определенного типа</a:t>
            </a:r>
          </a:p>
        </p:txBody>
      </p:sp>
      <p:pic>
        <p:nvPicPr>
          <p:cNvPr id="6146" name="Picture 2" descr="https://ya-webdesign.com/images/time-png-8.png">
            <a:extLst>
              <a:ext uri="{FF2B5EF4-FFF2-40B4-BE49-F238E27FC236}">
                <a16:creationId xmlns:a16="http://schemas.microsoft.com/office/drawing/2014/main" id="{A18287FA-FC1A-4553-8236-5C3CC492B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63223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733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Система оценки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Данная система предоставляет возможность для определения основных характеристик очереди. </a:t>
            </a:r>
          </a:p>
          <a:p>
            <a:r>
              <a:rPr lang="ru-RU" dirty="0">
                <a:effectLst/>
              </a:rPr>
              <a:t>Указав время, работы, например 12 часов, исходя из данных истории, основываясь на прогнозах и времени прихода клиентов, пользователь получает основные характеристики очереди, такие как среднее время ожидания, максимальная длина очереди, максимальное время ожидания.</a:t>
            </a:r>
            <a:endParaRPr lang="ru-RU" dirty="0"/>
          </a:p>
        </p:txBody>
      </p:sp>
      <p:pic>
        <p:nvPicPr>
          <p:cNvPr id="4098" name="Picture 2" descr="http://sukabisnisonline.com/wp-content/uploads/2018/09/cara-memulai-bisnis-online-dari-nol-analisa.jpg">
            <a:extLst>
              <a:ext uri="{FF2B5EF4-FFF2-40B4-BE49-F238E27FC236}">
                <a16:creationId xmlns:a16="http://schemas.microsoft.com/office/drawing/2014/main" id="{3A7BAB2F-A4F0-4A95-A8C1-B5CA525CC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281286"/>
            <a:ext cx="5053813" cy="33880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577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Система подбора оптимальных параметров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>
            <a:normAutofit lnSpcReduction="10000"/>
          </a:bodyPr>
          <a:lstStyle/>
          <a:p>
            <a:r>
              <a:rPr lang="ru-RU" dirty="0">
                <a:effectLst/>
              </a:rPr>
              <a:t>Данная система предоставляет пользователю возможность, основываясь на истории заявок, получить оптимальное количество точек обслуживания и степень сепарации очереди.</a:t>
            </a:r>
          </a:p>
          <a:p>
            <a:r>
              <a:rPr lang="ru-RU" dirty="0">
                <a:effectLst/>
              </a:rPr>
              <a:t>В данной системе пользователю нужно указать время моделирования, максимальное количество точек обслуживания и максимальную степень сепарации, если степень сепарации не указана, то по умолчанию она составляет 10.</a:t>
            </a:r>
            <a:endParaRPr lang="ru-RU" dirty="0"/>
          </a:p>
        </p:txBody>
      </p:sp>
      <p:pic>
        <p:nvPicPr>
          <p:cNvPr id="3074" name="Picture 2" descr="https://wrestlingcity.org/uploads/posts/2018-06/1528100461_warum_ein_coaching.jpg">
            <a:extLst>
              <a:ext uri="{FF2B5EF4-FFF2-40B4-BE49-F238E27FC236}">
                <a16:creationId xmlns:a16="http://schemas.microsoft.com/office/drawing/2014/main" id="{0E5D24E3-451F-444F-BEE1-F5F1DD1B8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215298"/>
            <a:ext cx="4998737" cy="34993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9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225485"/>
          </a:xfrm>
        </p:spPr>
        <p:txBody>
          <a:bodyPr/>
          <a:lstStyle/>
          <a:p>
            <a:pPr algn="ctr"/>
            <a:r>
              <a:rPr lang="ru-RU" dirty="0"/>
              <a:t>Режим оптимизации на практике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7988" y="1225485"/>
            <a:ext cx="9309423" cy="1685873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Режим оптимизации позволяет выявить основные и наиболее приемлимые параметры для настройки электронной очереди.</a:t>
            </a:r>
          </a:p>
          <a:p>
            <a:pPr marL="0" indent="0">
              <a:buNone/>
            </a:pPr>
            <a:endParaRPr lang="ru-RU" dirty="0">
              <a:effectLst/>
            </a:endParaRPr>
          </a:p>
        </p:txBody>
      </p:sp>
      <p:pic>
        <p:nvPicPr>
          <p:cNvPr id="1026" name="Picture 2" descr="https://im0-tub-ru.yandex.net/i?id=f19b68f39958d170063ad288c7d73d3f-l&amp;n=13">
            <a:extLst>
              <a:ext uri="{FF2B5EF4-FFF2-40B4-BE49-F238E27FC236}">
                <a16:creationId xmlns:a16="http://schemas.microsoft.com/office/drawing/2014/main" id="{B8C15907-778F-415C-A2D3-4EF6E76B1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136" y="4272741"/>
            <a:ext cx="5637532" cy="26088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634548-657B-40B8-A2BA-FB2870CB0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229039"/>
              </p:ext>
            </p:extLst>
          </p:nvPr>
        </p:nvGraphicFramePr>
        <p:xfrm>
          <a:off x="2030412" y="2282643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069668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Параметры оптимизации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165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Максимальное время ожидания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91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Максимальная длина очереди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94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Среднее время ожидания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65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Среднее  количество людей, которые не успели обслужиться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688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056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7282"/>
            <a:ext cx="9905998" cy="972788"/>
          </a:xfrm>
        </p:spPr>
        <p:txBody>
          <a:bodyPr>
            <a:normAutofit fontScale="90000"/>
          </a:bodyPr>
          <a:lstStyle/>
          <a:p>
            <a:r>
              <a:rPr lang="ru-RU" dirty="0"/>
              <a:t>Оптимизации по максимальному времени ожидания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447" y="1150070"/>
            <a:ext cx="10349258" cy="2199620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effectLst/>
              </a:rPr>
              <a:t>Для иллюстрации данного режима попробуем провести оптимизацию на примере почтового отделения</a:t>
            </a:r>
          </a:p>
          <a:p>
            <a:r>
              <a:rPr lang="ru-RU" dirty="0"/>
              <a:t>Имеется история обработки заявок, которая была получена путем наблюдения за потоком посетителей и их заявками в почтовом отделении</a:t>
            </a:r>
          </a:p>
          <a:p>
            <a:r>
              <a:rPr lang="ru-RU" dirty="0"/>
              <a:t>Отделение не может позволить себе более 4 точек обслуживания</a:t>
            </a:r>
          </a:p>
          <a:p>
            <a:r>
              <a:rPr lang="ru-RU" dirty="0"/>
              <a:t>Работа осуществляется с 8</a:t>
            </a:r>
            <a:r>
              <a:rPr lang="en-US" dirty="0"/>
              <a:t>:00</a:t>
            </a:r>
            <a:r>
              <a:rPr lang="ru-RU" dirty="0"/>
              <a:t> до 20</a:t>
            </a:r>
            <a:r>
              <a:rPr lang="en-US" dirty="0"/>
              <a:t>:00</a:t>
            </a:r>
            <a:endParaRPr lang="ru-RU" dirty="0"/>
          </a:p>
          <a:p>
            <a:r>
              <a:rPr lang="ru-RU" dirty="0"/>
              <a:t>Оптимизацию будем проводить по максимальному времени ожидания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C8736-4E28-4481-8107-4C60152CC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74" y="4047546"/>
            <a:ext cx="4810125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39302-298B-48F3-897F-E6158E80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082" y="3237470"/>
            <a:ext cx="4294724" cy="324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33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r>
              <a:rPr lang="ru-RU" dirty="0"/>
              <a:t>Оптимизации по среднему времени ожидания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581" y="924804"/>
            <a:ext cx="10302124" cy="2424886"/>
          </a:xfrm>
        </p:spPr>
        <p:txBody>
          <a:bodyPr>
            <a:normAutofit/>
          </a:bodyPr>
          <a:lstStyle/>
          <a:p>
            <a:r>
              <a:rPr lang="ru-RU" dirty="0"/>
              <a:t>Сохранив параметры из предыдущего примера, проведем оптимизацию по среднему времени ожидания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6B526-9401-4933-B4D0-327340392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601" y="3241723"/>
            <a:ext cx="4848225" cy="2219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C994A7-4222-4DF8-A024-5A7DC393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202" y="2700767"/>
            <a:ext cx="4527231" cy="33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52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В заключение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05699"/>
            <a:ext cx="5676705" cy="5300373"/>
          </a:xfrm>
        </p:spPr>
        <p:txBody>
          <a:bodyPr>
            <a:normAutofit/>
          </a:bodyPr>
          <a:lstStyle/>
          <a:p>
            <a:r>
              <a:rPr lang="ru-RU" dirty="0"/>
              <a:t>Как мы видим, из представленной модели очереди, ее сепарация с дальнейшей сортировкой  приводит к лучшим результатам, чем использование монотонной очереди.</a:t>
            </a:r>
          </a:p>
          <a:p>
            <a:r>
              <a:rPr lang="ru-RU" dirty="0"/>
              <a:t> Значительно сокращает количество людей, которые не успевают обслужиться, что очень важно для коммерческих организаций, т.к. влечет за собой увеличение пропускной способности и рост прибыли.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489CC-B564-4E37-B7AE-1F10A2D8B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670" y="2099460"/>
            <a:ext cx="4685742" cy="35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EEE5-93AD-421C-8618-3E9A5A2E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0CF5-AF51-4CA6-B944-85B322ADC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Практическая значимость и актуальность и дипломной работы заключается в повышении эффективности оказания услуг и роста дохода организаций, путем увеличения пропускной способности системы управления очередями</a:t>
            </a:r>
          </a:p>
        </p:txBody>
      </p:sp>
    </p:spTree>
    <p:extLst>
      <p:ext uri="{BB962C8B-B14F-4D97-AF65-F5344CB8AC3E}">
        <p14:creationId xmlns:p14="http://schemas.microsoft.com/office/powerpoint/2010/main" val="3360189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EEE5-93AD-421C-8618-3E9A5A2E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0CF5-AF51-4CA6-B944-85B322ADC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изучить принципы работы электронных очередей;</a:t>
            </a:r>
          </a:p>
          <a:p>
            <a:pPr lvl="0"/>
            <a:r>
              <a:rPr lang="ru-RU" dirty="0"/>
              <a:t>исследовать состояние и модели очередей в городских организациях;</a:t>
            </a:r>
          </a:p>
          <a:p>
            <a:pPr lvl="0"/>
            <a:r>
              <a:rPr lang="ru-RU" dirty="0"/>
              <a:t>выбрать язык программирования;</a:t>
            </a:r>
          </a:p>
          <a:p>
            <a:pPr lvl="0"/>
            <a:r>
              <a:rPr lang="ru-RU" dirty="0"/>
              <a:t>разработать ПО для управления электронной очередью;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401" y="209550"/>
            <a:ext cx="9694009" cy="1516954"/>
          </a:xfrm>
        </p:spPr>
        <p:txBody>
          <a:bodyPr/>
          <a:lstStyle/>
          <a:p>
            <a:pPr algn="ctr"/>
            <a:r>
              <a:rPr lang="ru-RU" dirty="0"/>
              <a:t>Электронные очереди, как развитие живых очередей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3" y="1800224"/>
            <a:ext cx="5697538" cy="4848226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Системы управления электронными очередями (</a:t>
            </a:r>
            <a:r>
              <a:rPr lang="ru-RU" dirty="0"/>
              <a:t>СУЭО)</a:t>
            </a:r>
            <a:r>
              <a:rPr lang="ru-RU" dirty="0">
                <a:effectLst/>
              </a:rPr>
              <a:t> отличаются от </a:t>
            </a:r>
            <a:r>
              <a:rPr lang="ru-RU" dirty="0"/>
              <a:t>живых </a:t>
            </a:r>
            <a:r>
              <a:rPr lang="ru-RU" dirty="0">
                <a:effectLst/>
              </a:rPr>
              <a:t>систем «вызова клиента» тем, что позволяют ввести гибко настраиваемый алгоритм управления потоком клиентов, вести учёт и статистику работы операторов и интенсивности потока, что позволяет эффективно планировать нагрузку на операторов, а также использовать информационные табло для отображения рекламной информации. </a:t>
            </a:r>
            <a:endParaRPr lang="ru-RU" dirty="0"/>
          </a:p>
        </p:txBody>
      </p:sp>
      <p:pic>
        <p:nvPicPr>
          <p:cNvPr id="2052" name="Picture 4" descr="http://nturbina.ru/assets/files/2018/02/enter.jpg">
            <a:extLst>
              <a:ext uri="{FF2B5EF4-FFF2-40B4-BE49-F238E27FC236}">
                <a16:creationId xmlns:a16="http://schemas.microsoft.com/office/drawing/2014/main" id="{06824071-6B67-4135-BFAF-D89DF3B6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402" y="1974154"/>
            <a:ext cx="4741010" cy="40119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61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Сферы применения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В современном мире электронные очереди применяются в подавляющем большинстве сфер предоставления услуг. Среди них подавляющее большинство представлено операционными залами банков и различными государственными центрами по оказанию услуг гражданам.</a:t>
            </a:r>
          </a:p>
          <a:p>
            <a:pPr marL="0" indent="0">
              <a:buNone/>
            </a:pPr>
            <a:endParaRPr lang="ru-RU" dirty="0">
              <a:effectLst/>
            </a:endParaRPr>
          </a:p>
        </p:txBody>
      </p:sp>
      <p:pic>
        <p:nvPicPr>
          <p:cNvPr id="9218" name="Picture 2" descr="http://touch.ru/u/kioski/Oktopus_MFC.jpg">
            <a:extLst>
              <a:ext uri="{FF2B5EF4-FFF2-40B4-BE49-F238E27FC236}">
                <a16:creationId xmlns:a16="http://schemas.microsoft.com/office/drawing/2014/main" id="{6EC7E356-7FFB-44A9-9BA4-99EB5CAF9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85" y="2249064"/>
            <a:ext cx="4870515" cy="32470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964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59" y="94268"/>
            <a:ext cx="9689951" cy="1632236"/>
          </a:xfrm>
        </p:spPr>
        <p:txBody>
          <a:bodyPr/>
          <a:lstStyle/>
          <a:p>
            <a:pPr algn="ctr"/>
            <a:r>
              <a:rPr lang="ru-RU" dirty="0"/>
              <a:t>Плюсы и минусы современных систем управления электронными очередями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1FC0B4-D8D9-400C-8F04-773802BB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579490"/>
              </p:ext>
            </p:extLst>
          </p:nvPr>
        </p:nvGraphicFramePr>
        <p:xfrm>
          <a:off x="1333986" y="2315200"/>
          <a:ext cx="10434492" cy="3032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217246">
                  <a:extLst>
                    <a:ext uri="{9D8B030D-6E8A-4147-A177-3AD203B41FA5}">
                      <a16:colId xmlns:a16="http://schemas.microsoft.com/office/drawing/2014/main" val="859735936"/>
                    </a:ext>
                  </a:extLst>
                </a:gridCol>
                <a:gridCol w="5217246">
                  <a:extLst>
                    <a:ext uri="{9D8B030D-6E8A-4147-A177-3AD203B41FA5}">
                      <a16:colId xmlns:a16="http://schemas.microsoft.com/office/drawing/2014/main" val="3155182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11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Упорядочивание потока клиентов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Не учитывают вероятное время исполнения заявки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586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Автоматическое распределение между точками обслуживания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Нет системы подбора оптимального решения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82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Возможность приоритетного выбора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Невозможность динамических изменений в течение рабочего дня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448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Возможность анализа потока клиентов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Высокая стоимость системы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62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Возможность типизации заявок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539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187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Основные идеи и нововведения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/>
              <a:t>Возможность сортировки заявок </a:t>
            </a:r>
          </a:p>
          <a:p>
            <a:r>
              <a:rPr lang="ru-RU" dirty="0"/>
              <a:t>Прогнозирование времени исполнения заявок</a:t>
            </a:r>
          </a:p>
          <a:p>
            <a:r>
              <a:rPr lang="ru-RU" dirty="0"/>
              <a:t>Осуществление подбора оптимальных параметров</a:t>
            </a:r>
          </a:p>
          <a:p>
            <a:endParaRPr lang="ru-RU" dirty="0"/>
          </a:p>
        </p:txBody>
      </p:sp>
      <p:pic>
        <p:nvPicPr>
          <p:cNvPr id="7170" name="Picture 2" descr="https://im0-tub-ru.yandex.net/i?id=d46bc19613e4241c900b561e9c960238&amp;n=13&amp;exp=1">
            <a:extLst>
              <a:ext uri="{FF2B5EF4-FFF2-40B4-BE49-F238E27FC236}">
                <a16:creationId xmlns:a16="http://schemas.microsoft.com/office/drawing/2014/main" id="{14F82D2D-BF67-48F6-A2A6-A2F692F91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99" y="2017336"/>
            <a:ext cx="4540189" cy="36321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90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Перспектива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>
                <a:effectLst/>
              </a:rPr>
              <a:t>После внедрения нового типа очереди ожидается</a:t>
            </a:r>
            <a:r>
              <a:rPr lang="en-US" dirty="0">
                <a:effectLst/>
              </a:rPr>
              <a:t>:</a:t>
            </a:r>
          </a:p>
          <a:p>
            <a:r>
              <a:rPr lang="ru-RU" dirty="0">
                <a:effectLst/>
              </a:rPr>
              <a:t>1) Увеличение количества обслужанных посетителей</a:t>
            </a:r>
          </a:p>
          <a:p>
            <a:r>
              <a:rPr lang="ru-RU" dirty="0">
                <a:effectLst/>
              </a:rPr>
              <a:t>2) Снижение среднего времени ожидания в очереди</a:t>
            </a:r>
          </a:p>
          <a:p>
            <a:r>
              <a:rPr lang="ru-RU" dirty="0">
                <a:effectLst/>
              </a:rPr>
              <a:t>3) Повышение удовлетворенности клиентов</a:t>
            </a:r>
          </a:p>
          <a:p>
            <a:r>
              <a:rPr lang="ru-RU" dirty="0">
                <a:effectLst/>
              </a:rPr>
              <a:t>Как следствие – повышение прибыли финансовой компании</a:t>
            </a:r>
            <a:endParaRPr lang="ru-RU" dirty="0"/>
          </a:p>
        </p:txBody>
      </p:sp>
      <p:pic>
        <p:nvPicPr>
          <p:cNvPr id="5122" name="Picture 2" descr="http://www.marketingrescue.co.uk/wp-content/uploads/2015/01/Be-Found-Online.jpg">
            <a:extLst>
              <a:ext uri="{FF2B5EF4-FFF2-40B4-BE49-F238E27FC236}">
                <a16:creationId xmlns:a16="http://schemas.microsoft.com/office/drawing/2014/main" id="{7AF396BD-8B99-485A-BF48-845FCA12D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53" y="2234152"/>
            <a:ext cx="4643287" cy="34277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EFED-69F1-499C-9C75-B2202054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9331"/>
            <a:ext cx="10018713" cy="1752599"/>
          </a:xfrm>
        </p:spPr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935A3-BC45-463F-A288-3A2D6E630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971" y="726232"/>
            <a:ext cx="10018713" cy="3124201"/>
          </a:xfrm>
        </p:spPr>
        <p:txBody>
          <a:bodyPr/>
          <a:lstStyle/>
          <a:p>
            <a:r>
              <a:rPr lang="ru-RU" dirty="0"/>
              <a:t>Для тестирования алгоритма используются реальные данные, полученные в результате наблюдения и анализа заявок в почтовых отделениях города Тверь.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50C1B-4F6B-40AB-992B-9C703E81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567" y="3181446"/>
            <a:ext cx="6848865" cy="277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402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655</TotalTime>
  <Words>744</Words>
  <Application>Microsoft Office PowerPoint</Application>
  <PresentationFormat>Widescreen</PresentationFormat>
  <Paragraphs>80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Corbel</vt:lpstr>
      <vt:lpstr>Parallax</vt:lpstr>
      <vt:lpstr>Электронные очереди. Алгоритмы управления электронными очередями </vt:lpstr>
      <vt:lpstr>Актуальность</vt:lpstr>
      <vt:lpstr>Цели и задачи</vt:lpstr>
      <vt:lpstr>Электронные очереди, как развитие живых очередей</vt:lpstr>
      <vt:lpstr>Сферы применения</vt:lpstr>
      <vt:lpstr>Плюсы и минусы современных систем управления электронными очередями</vt:lpstr>
      <vt:lpstr>Основные идеи и нововведения</vt:lpstr>
      <vt:lpstr>Перспектива</vt:lpstr>
      <vt:lpstr>Тестовые данные</vt:lpstr>
      <vt:lpstr>Насколько эффективно разделять очередь?</vt:lpstr>
      <vt:lpstr>Выбор средств для разработки СУЭО</vt:lpstr>
      <vt:lpstr>Краткая блок схема программы</vt:lpstr>
      <vt:lpstr>система прогнозирования времени</vt:lpstr>
      <vt:lpstr>Система оценки</vt:lpstr>
      <vt:lpstr>Система подбора оптимальных параметров</vt:lpstr>
      <vt:lpstr>Режим оптимизации на практике</vt:lpstr>
      <vt:lpstr>Оптимизации по максимальному времени ожидания</vt:lpstr>
      <vt:lpstr>Оптимизации по среднему времени ожидания</vt:lpstr>
      <vt:lpstr>В 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Электронные очереди. Алгоритмы управления электронными очередями </dc:title>
  <dc:creator>Efremov, Dmitry</dc:creator>
  <cp:lastModifiedBy>Efremov, Dmitry</cp:lastModifiedBy>
  <cp:revision>20</cp:revision>
  <dcterms:created xsi:type="dcterms:W3CDTF">2019-05-20T08:42:22Z</dcterms:created>
  <dcterms:modified xsi:type="dcterms:W3CDTF">2019-06-25T10:19:04Z</dcterms:modified>
</cp:coreProperties>
</file>